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9" r:id="rId8"/>
    <p:sldId id="264" r:id="rId9"/>
    <p:sldId id="265" r:id="rId10"/>
    <p:sldId id="267" r:id="rId11"/>
    <p:sldId id="266" r:id="rId12"/>
    <p:sldId id="262" r:id="rId13"/>
    <p:sldId id="268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jpe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Update on </a:t>
            </a:r>
            <a:r>
              <a:rPr lang="en-US" dirty="0" err="1" smtClean="0"/>
              <a:t>sipm</a:t>
            </a:r>
            <a:r>
              <a:rPr lang="en-US" dirty="0" smtClean="0"/>
              <a:t> radiation damage measurements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11/3/2014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377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14435"/>
              </p:ext>
            </p:extLst>
          </p:nvPr>
        </p:nvGraphicFramePr>
        <p:xfrm>
          <a:off x="2686158" y="478465"/>
          <a:ext cx="6946940" cy="6007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SPW 12.0 Graph" r:id="rId3" imgW="5544281" imgH="4794529" progId="SigmaPlotGraphicObject.11">
                  <p:embed/>
                </p:oleObj>
              </mc:Choice>
              <mc:Fallback>
                <p:oleObj name="SPW 12.0 Graph" r:id="rId3" imgW="5544281" imgH="4794529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6158" y="478465"/>
                        <a:ext cx="6946940" cy="6007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129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5545" y="235393"/>
            <a:ext cx="4257675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3220" y="235393"/>
            <a:ext cx="4257675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5545" y="3427856"/>
            <a:ext cx="425767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3220" y="3427856"/>
            <a:ext cx="425767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723051" y="1587316"/>
            <a:ext cx="25304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latin typeface="Tw Cen MT" pitchFamily="34" charset="0"/>
              </a:rPr>
              <a:t>SiPM</a:t>
            </a:r>
            <a:r>
              <a:rPr lang="en-US" dirty="0">
                <a:latin typeface="Tw Cen MT" pitchFamily="34" charset="0"/>
              </a:rPr>
              <a:t> output pulse </a:t>
            </a:r>
          </a:p>
          <a:p>
            <a:r>
              <a:rPr lang="en-US" dirty="0">
                <a:latin typeface="Tw Cen MT" pitchFamily="34" charset="0"/>
              </a:rPr>
              <a:t> 420nm LED</a:t>
            </a:r>
          </a:p>
          <a:p>
            <a:r>
              <a:rPr lang="en-US" dirty="0">
                <a:latin typeface="Tw Cen MT" pitchFamily="34" charset="0"/>
              </a:rPr>
              <a:t>High gain preamp / shaper  - into 50ohm oscilloscope input</a:t>
            </a:r>
          </a:p>
          <a:p>
            <a:r>
              <a:rPr lang="en-US" dirty="0">
                <a:latin typeface="Tw Cen MT" pitchFamily="34" charset="0"/>
              </a:rPr>
              <a:t>Both biased at 27.15V</a:t>
            </a:r>
          </a:p>
          <a:p>
            <a:r>
              <a:rPr lang="en-US" dirty="0">
                <a:latin typeface="Tw Cen MT" pitchFamily="34" charset="0"/>
              </a:rPr>
              <a:t>FC-30020 (left) and  FC-30035 (right)</a:t>
            </a:r>
          </a:p>
          <a:p>
            <a:endParaRPr lang="en-US" dirty="0">
              <a:latin typeface="Tw Cen MT" pitchFamily="34" charset="0"/>
            </a:endParaRPr>
          </a:p>
          <a:p>
            <a:r>
              <a:rPr lang="en-US" dirty="0">
                <a:latin typeface="Tw Cen MT" pitchFamily="34" charset="0"/>
              </a:rPr>
              <a:t>Before irradiation (top row) and after (bottom row)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1479" y="978195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SensL</a:t>
            </a:r>
            <a:r>
              <a:rPr lang="en-US" dirty="0" smtClean="0"/>
              <a:t> devices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352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802373"/>
              </p:ext>
            </p:extLst>
          </p:nvPr>
        </p:nvGraphicFramePr>
        <p:xfrm>
          <a:off x="4033958" y="978194"/>
          <a:ext cx="7163308" cy="5263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SPW 12.0 Graph" r:id="rId3" imgW="6922150" imgH="5086992" progId="">
                  <p:embed/>
                </p:oleObj>
              </mc:Choice>
              <mc:Fallback>
                <p:oleObj name="SPW 12.0 Graph" r:id="rId3" imgW="6922150" imgH="508699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3958" y="978194"/>
                        <a:ext cx="7163308" cy="526311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6810" y="2381693"/>
            <a:ext cx="2701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effect does damage</a:t>
            </a:r>
          </a:p>
          <a:p>
            <a:r>
              <a:rPr lang="en-US" dirty="0"/>
              <a:t>h</a:t>
            </a:r>
            <a:r>
              <a:rPr lang="en-US" dirty="0" smtClean="0"/>
              <a:t>ave on signal / resolution?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179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293085"/>
              </p:ext>
            </p:extLst>
          </p:nvPr>
        </p:nvGraphicFramePr>
        <p:xfrm>
          <a:off x="3287713" y="1349375"/>
          <a:ext cx="6970253" cy="5157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SPW 12.0 Graph" r:id="rId3" imgW="5616023" imgH="4156002" progId="SigmaPlotGraphicObject.11">
                  <p:embed/>
                </p:oleObj>
              </mc:Choice>
              <mc:Fallback>
                <p:oleObj name="SPW 12.0 Graph" r:id="rId3" imgW="5616023" imgH="4156002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7713" y="1349375"/>
                        <a:ext cx="6970253" cy="5157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48160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105177"/>
              </p:ext>
            </p:extLst>
          </p:nvPr>
        </p:nvGraphicFramePr>
        <p:xfrm>
          <a:off x="3615070" y="13643"/>
          <a:ext cx="4944139" cy="6806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SPW 12.0 Graph" r:id="rId3" imgW="6697913" imgH="9220330" progId="SigmaPlotGraphicObject.11">
                  <p:embed/>
                </p:oleObj>
              </mc:Choice>
              <mc:Fallback>
                <p:oleObj name="SPW 12.0 Graph" r:id="rId3" imgW="6697913" imgH="9220330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5070" y="13643"/>
                        <a:ext cx="4944139" cy="6806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719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654708"/>
              </p:ext>
            </p:extLst>
          </p:nvPr>
        </p:nvGraphicFramePr>
        <p:xfrm>
          <a:off x="4973814" y="128475"/>
          <a:ext cx="4847519" cy="6415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SPW 12.0 Graph" r:id="rId3" imgW="6794169" imgH="8992979" progId="SigmaPlotGraphicObject.11">
                  <p:embed/>
                </p:oleObj>
              </mc:Choice>
              <mc:Fallback>
                <p:oleObj name="SPW 12.0 Graph" r:id="rId3" imgW="6794169" imgH="8992979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73814" y="128475"/>
                        <a:ext cx="4847519" cy="6415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8606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5516" y="206545"/>
            <a:ext cx="3997911" cy="304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516" y="3433587"/>
            <a:ext cx="2392425" cy="30254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0668" y="2233258"/>
            <a:ext cx="27120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Hamamatsu 3x3mm </a:t>
            </a:r>
            <a:r>
              <a:rPr lang="en-US" dirty="0" err="1" smtClean="0"/>
              <a:t>SiPM</a:t>
            </a:r>
            <a:endParaRPr lang="en-US" dirty="0" smtClean="0"/>
          </a:p>
          <a:p>
            <a:r>
              <a:rPr lang="en-US" dirty="0" smtClean="0"/>
              <a:t> (s12572-025P) placed in PHENIX IR</a:t>
            </a:r>
          </a:p>
          <a:p>
            <a:r>
              <a:rPr lang="en-US" dirty="0"/>
              <a:t>d</a:t>
            </a:r>
            <a:r>
              <a:rPr lang="en-US" dirty="0" smtClean="0"/>
              <a:t>uring Run 14 showed steady increase</a:t>
            </a:r>
          </a:p>
          <a:p>
            <a:r>
              <a:rPr lang="en-US" dirty="0"/>
              <a:t>i</a:t>
            </a:r>
            <a:r>
              <a:rPr lang="en-US" dirty="0" smtClean="0"/>
              <a:t>n dark current with cumulative exposure.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292" y="277617"/>
            <a:ext cx="4376862" cy="61814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9670" y="4761644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Au+Au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5446" y="3248921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Au+He</a:t>
            </a:r>
            <a:r>
              <a:rPr lang="en-US" baseline="30000" dirty="0" smtClean="0">
                <a:solidFill>
                  <a:schemeClr val="bg1"/>
                </a:solidFill>
              </a:rPr>
              <a:t>3</a:t>
            </a:r>
            <a:endParaRPr lang="en-US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02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316" y="2482850"/>
            <a:ext cx="5187142" cy="36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4782" y="2482850"/>
            <a:ext cx="5088204" cy="367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37107" y="965902"/>
            <a:ext cx="88475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itchFamily="34" charset="0"/>
              </a:rPr>
              <a:t>Comparison of radiation exposed MPPC (left) and similar unexposed </a:t>
            </a:r>
          </a:p>
          <a:p>
            <a:r>
              <a:rPr lang="en-US" sz="2400" dirty="0">
                <a:latin typeface="Calibri" pitchFamily="34" charset="0"/>
              </a:rPr>
              <a:t>MPPC (same gain, </a:t>
            </a:r>
            <a:r>
              <a:rPr lang="en-US" sz="2400" dirty="0" err="1">
                <a:latin typeface="Calibri" pitchFamily="34" charset="0"/>
              </a:rPr>
              <a:t>Vop</a:t>
            </a:r>
            <a:r>
              <a:rPr lang="en-US" sz="2400" dirty="0">
                <a:latin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</a:rPr>
              <a:t>etc</a:t>
            </a:r>
            <a:r>
              <a:rPr lang="en-US" sz="2400" dirty="0">
                <a:latin typeface="Calibri" pitchFamily="34" charset="0"/>
              </a:rPr>
              <a:t>). Photoelectron spectra measured for both devices </a:t>
            </a:r>
            <a:r>
              <a:rPr lang="en-US" sz="2400" dirty="0" smtClean="0">
                <a:latin typeface="Calibri" pitchFamily="34" charset="0"/>
              </a:rPr>
              <a:t>using </a:t>
            </a:r>
            <a:r>
              <a:rPr lang="en-US" sz="2400" dirty="0">
                <a:latin typeface="Calibri" pitchFamily="34" charset="0"/>
              </a:rPr>
              <a:t>the same preamp, LED, </a:t>
            </a:r>
            <a:r>
              <a:rPr lang="en-US" sz="2400" dirty="0" err="1">
                <a:latin typeface="Calibri" pitchFamily="34" charset="0"/>
              </a:rPr>
              <a:t>Vop</a:t>
            </a:r>
            <a:r>
              <a:rPr lang="en-US" sz="2400" dirty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75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6143" y="467592"/>
            <a:ext cx="61514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Subsequent measurements  were made  using a neutron generator at BNL Instrumentation’s Solid State Irradiation Facility.  The generator produces 14 MeV neutrons.</a:t>
            </a:r>
          </a:p>
          <a:p>
            <a:endParaRPr lang="en-US" sz="2400" dirty="0"/>
          </a:p>
          <a:p>
            <a:r>
              <a:rPr lang="en-US" sz="2400" dirty="0" err="1" smtClean="0"/>
              <a:t>SiPM</a:t>
            </a:r>
            <a:r>
              <a:rPr lang="en-US" sz="2400" dirty="0" smtClean="0"/>
              <a:t> samples from Hamamatsu, </a:t>
            </a:r>
            <a:r>
              <a:rPr lang="en-US" sz="2400" dirty="0" err="1" smtClean="0"/>
              <a:t>SensL</a:t>
            </a:r>
            <a:r>
              <a:rPr lang="en-US" sz="2400" dirty="0" smtClean="0"/>
              <a:t>, </a:t>
            </a:r>
            <a:r>
              <a:rPr lang="en-US" sz="2400" dirty="0" err="1" smtClean="0"/>
              <a:t>Excelitas</a:t>
            </a:r>
            <a:r>
              <a:rPr lang="en-US" sz="2400" dirty="0" smtClean="0"/>
              <a:t>, and </a:t>
            </a:r>
            <a:r>
              <a:rPr lang="en-US" sz="2400" dirty="0" err="1" smtClean="0"/>
              <a:t>AdvansiD</a:t>
            </a:r>
            <a:r>
              <a:rPr lang="en-US" sz="2400" dirty="0" smtClean="0"/>
              <a:t> were tested.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655" y="4589156"/>
            <a:ext cx="2092037" cy="15690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836" y="467592"/>
            <a:ext cx="2906856" cy="3875808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75702"/>
              </p:ext>
            </p:extLst>
          </p:nvPr>
        </p:nvGraphicFramePr>
        <p:xfrm>
          <a:off x="1486142" y="3261702"/>
          <a:ext cx="6360685" cy="3043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4650"/>
                <a:gridCol w="1309255"/>
                <a:gridCol w="1255265"/>
                <a:gridCol w="1444230"/>
                <a:gridCol w="1147285"/>
              </a:tblGrid>
              <a:tr h="2394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manufacturer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m-pixel size (mm)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active area dim (mm</a:t>
                      </a:r>
                      <a:r>
                        <a:rPr lang="en-US" sz="1100" u="none" strike="noStrike" baseline="30000">
                          <a:effectLst/>
                        </a:rPr>
                        <a:t>2</a:t>
                      </a:r>
                      <a:r>
                        <a:rPr lang="en-US" sz="1100" u="none" strike="noStrike">
                          <a:effectLst/>
                        </a:rPr>
                        <a:t>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total # m-pixels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Hamamatsu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S10931-025P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14400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S12572-010P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90000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S12572-015P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S12572-025P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14400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S12572-050P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3600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SensL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MicroFC30020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10998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MicroFC30035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4774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MicroSL-10050-x13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3600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AdvansID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ASD-SiPM3S-P-50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3600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956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Excelitas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C30742CERH-50-3-1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3x3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3600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95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C30742CERH-25-1-1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1x1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835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6499225" y="220663"/>
          <a:ext cx="5049838" cy="641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SPW 12.0 Graph" r:id="rId3" imgW="6615700" imgH="8401773" progId="">
                  <p:embed/>
                </p:oleObj>
              </mc:Choice>
              <mc:Fallback>
                <p:oleObj name="SPW 12.0 Graph" r:id="rId3" imgW="6615700" imgH="840177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9225" y="220663"/>
                        <a:ext cx="5049838" cy="6415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903767" y="650358"/>
            <a:ext cx="54509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Measurement of gain vs </a:t>
            </a:r>
            <a:r>
              <a:rPr lang="en-US" dirty="0" err="1">
                <a:latin typeface="Calibri" pitchFamily="34" charset="0"/>
              </a:rPr>
              <a:t>Vbias</a:t>
            </a:r>
            <a:r>
              <a:rPr lang="en-US" dirty="0">
                <a:latin typeface="Calibri" pitchFamily="34" charset="0"/>
              </a:rPr>
              <a:t>.</a:t>
            </a:r>
          </a:p>
          <a:p>
            <a:r>
              <a:rPr lang="en-US" dirty="0">
                <a:latin typeface="Calibri" pitchFamily="34" charset="0"/>
              </a:rPr>
              <a:t>LED </a:t>
            </a:r>
            <a:r>
              <a:rPr lang="en-US" dirty="0" err="1">
                <a:latin typeface="Calibri" pitchFamily="34" charset="0"/>
              </a:rPr>
              <a:t>pulser</a:t>
            </a:r>
            <a:r>
              <a:rPr lang="en-US" dirty="0">
                <a:latin typeface="Calibri" pitchFamily="34" charset="0"/>
              </a:rPr>
              <a:t> (420nm)</a:t>
            </a:r>
          </a:p>
          <a:p>
            <a:r>
              <a:rPr lang="en-US" dirty="0">
                <a:latin typeface="Calibri" pitchFamily="34" charset="0"/>
              </a:rPr>
              <a:t>The first measurement involves using a small LED pulse to </a:t>
            </a:r>
            <a:r>
              <a:rPr lang="en-US" dirty="0" smtClean="0">
                <a:latin typeface="Calibri" pitchFamily="34" charset="0"/>
              </a:rPr>
              <a:t>generate </a:t>
            </a:r>
            <a:r>
              <a:rPr lang="en-US" dirty="0">
                <a:latin typeface="Calibri" pitchFamily="34" charset="0"/>
              </a:rPr>
              <a:t>a </a:t>
            </a:r>
            <a:r>
              <a:rPr lang="en-US" dirty="0" err="1">
                <a:latin typeface="Calibri" pitchFamily="34" charset="0"/>
              </a:rPr>
              <a:t>pe</a:t>
            </a:r>
            <a:r>
              <a:rPr lang="en-US" dirty="0">
                <a:latin typeface="Calibri" pitchFamily="34" charset="0"/>
              </a:rPr>
              <a:t> spectrum, and then measuring the </a:t>
            </a:r>
            <a:r>
              <a:rPr lang="el-GR" dirty="0">
                <a:latin typeface="Calibri" pitchFamily="34" charset="0"/>
              </a:rPr>
              <a:t>Δ</a:t>
            </a:r>
            <a:r>
              <a:rPr lang="en-US" dirty="0">
                <a:latin typeface="Calibri" pitchFamily="34" charset="0"/>
              </a:rPr>
              <a:t>V </a:t>
            </a:r>
          </a:p>
          <a:p>
            <a:r>
              <a:rPr lang="en-US" dirty="0">
                <a:latin typeface="Calibri" pitchFamily="34" charset="0"/>
              </a:rPr>
              <a:t>spacing between the peaks, which is proportional to the gain.</a:t>
            </a: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5291" y="2480881"/>
            <a:ext cx="2873375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041991" y="4749799"/>
            <a:ext cx="5312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The second measurement involves using larger, fixed amplitude </a:t>
            </a:r>
            <a:r>
              <a:rPr lang="en-US" dirty="0" smtClean="0">
                <a:latin typeface="Calibri" pitchFamily="34" charset="0"/>
              </a:rPr>
              <a:t> LED </a:t>
            </a:r>
            <a:r>
              <a:rPr lang="en-US" dirty="0">
                <a:latin typeface="Calibri" pitchFamily="34" charset="0"/>
              </a:rPr>
              <a:t>pulses, and measuring the amplitude as a function of </a:t>
            </a:r>
            <a:r>
              <a:rPr lang="en-US" dirty="0" err="1">
                <a:latin typeface="Calibri" pitchFamily="34" charset="0"/>
              </a:rPr>
              <a:t>Vbias</a:t>
            </a:r>
            <a:r>
              <a:rPr lang="en-US" dirty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02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4344988" y="387350"/>
          <a:ext cx="6864350" cy="591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SPW 12.0 Graph" r:id="rId3" imgW="6863950" imgH="5916224" progId="">
                  <p:embed/>
                </p:oleObj>
              </mc:Choice>
              <mc:Fallback>
                <p:oleObj name="SPW 12.0 Graph" r:id="rId3" imgW="6863950" imgH="591622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4988" y="387350"/>
                        <a:ext cx="6864350" cy="591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26878" y="3021806"/>
            <a:ext cx="3238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Calibri" pitchFamily="34" charset="0"/>
              </a:rPr>
              <a:t>SiPM</a:t>
            </a:r>
            <a:r>
              <a:rPr lang="en-US" dirty="0">
                <a:latin typeface="Calibri" pitchFamily="34" charset="0"/>
              </a:rPr>
              <a:t> &gt; HG preamp &gt; </a:t>
            </a:r>
            <a:r>
              <a:rPr lang="en-US" dirty="0" err="1">
                <a:latin typeface="Calibri" pitchFamily="34" charset="0"/>
              </a:rPr>
              <a:t>Ortec</a:t>
            </a:r>
            <a:r>
              <a:rPr lang="en-US" dirty="0">
                <a:latin typeface="Calibri" pitchFamily="34" charset="0"/>
              </a:rPr>
              <a:t> TFA</a:t>
            </a:r>
          </a:p>
          <a:p>
            <a:r>
              <a:rPr lang="en-US" dirty="0">
                <a:latin typeface="Calibri" pitchFamily="34" charset="0"/>
              </a:rPr>
              <a:t>Same TFA settings, </a:t>
            </a:r>
            <a:r>
              <a:rPr lang="en-US" dirty="0" err="1">
                <a:latin typeface="Calibri" pitchFamily="34" charset="0"/>
              </a:rPr>
              <a:t>V</a:t>
            </a:r>
            <a:r>
              <a:rPr lang="en-US" baseline="-25000" dirty="0" err="1">
                <a:latin typeface="Calibri" pitchFamily="34" charset="0"/>
              </a:rPr>
              <a:t>bias</a:t>
            </a:r>
            <a:r>
              <a:rPr lang="en-US" dirty="0">
                <a:latin typeface="Calibri" pitchFamily="34" charset="0"/>
              </a:rPr>
              <a:t> for both.</a:t>
            </a:r>
          </a:p>
        </p:txBody>
      </p:sp>
    </p:spTree>
    <p:extLst>
      <p:ext uri="{BB962C8B-B14F-4D97-AF65-F5344CB8AC3E}">
        <p14:creationId xmlns:p14="http://schemas.microsoft.com/office/powerpoint/2010/main" val="3986294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665216"/>
              </p:ext>
            </p:extLst>
          </p:nvPr>
        </p:nvGraphicFramePr>
        <p:xfrm>
          <a:off x="3692530" y="574158"/>
          <a:ext cx="7448139" cy="5824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SPW 12.0 Graph" r:id="rId3" imgW="6836709" imgH="5346360" progId="SigmaPlotGraphicObject.11">
                  <p:embed/>
                </p:oleObj>
              </mc:Choice>
              <mc:Fallback>
                <p:oleObj name="SPW 12.0 Graph" r:id="rId3" imgW="6836709" imgH="5346360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92530" y="574158"/>
                        <a:ext cx="7448139" cy="5824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1298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20638"/>
              </p:ext>
            </p:extLst>
          </p:nvPr>
        </p:nvGraphicFramePr>
        <p:xfrm>
          <a:off x="5348177" y="63202"/>
          <a:ext cx="5158314" cy="6794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SPW 12.0 Graph" r:id="rId3" imgW="6675201" imgH="8795125" progId="SigmaPlotGraphicObject.11">
                  <p:embed/>
                </p:oleObj>
              </mc:Choice>
              <mc:Fallback>
                <p:oleObj name="SPW 12.0 Graph" r:id="rId3" imgW="6675201" imgH="8795125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48177" y="63202"/>
                        <a:ext cx="5158314" cy="6794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48316" y="2434856"/>
            <a:ext cx="3372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Each irradiation is 0.3 x 10</a:t>
            </a:r>
            <a:r>
              <a:rPr lang="en-US" baseline="30000" dirty="0" smtClean="0"/>
              <a:t>9</a:t>
            </a:r>
            <a:r>
              <a:rPr lang="en-US" dirty="0" smtClean="0"/>
              <a:t> /cm</a:t>
            </a:r>
            <a:r>
              <a:rPr lang="en-US" baseline="30000" dirty="0" smtClean="0"/>
              <a:t>2</a:t>
            </a:r>
          </a:p>
          <a:p>
            <a:r>
              <a:rPr lang="en-US" dirty="0"/>
              <a:t>o</a:t>
            </a:r>
            <a:r>
              <a:rPr lang="en-US" dirty="0" smtClean="0"/>
              <a:t>ver a 3 hours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81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622135"/>
              </p:ext>
            </p:extLst>
          </p:nvPr>
        </p:nvGraphicFramePr>
        <p:xfrm>
          <a:off x="2782518" y="340241"/>
          <a:ext cx="8400543" cy="5932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SPW 12.0 Graph" r:id="rId3" imgW="6923592" imgH="4889138" progId="SigmaPlotGraphicObject.11">
                  <p:embed/>
                </p:oleObj>
              </mc:Choice>
              <mc:Fallback>
                <p:oleObj name="SPW 12.0 Graph" r:id="rId3" imgW="6923592" imgH="4889138" progId="SigmaPlotGraphicObjec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2518" y="340241"/>
                        <a:ext cx="8400543" cy="5932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67808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TC104033919[[fn=Circuit]]</Template>
  <TotalTime>232</TotalTime>
  <Words>315</Words>
  <Application>Microsoft Office PowerPoint</Application>
  <PresentationFormat>Widescreen</PresentationFormat>
  <Paragraphs>101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Trebuchet MS</vt:lpstr>
      <vt:lpstr>Tw Cen MT</vt:lpstr>
      <vt:lpstr>Circuit</vt:lpstr>
      <vt:lpstr>SPW 12.0 Graph</vt:lpstr>
      <vt:lpstr>SigmaPlot 12.0 Graph</vt:lpstr>
      <vt:lpstr>Update on sipm radiation damage measurements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 on sipm radiation damage measurements</dc:title>
  <dc:creator>Stoll, Sean</dc:creator>
  <cp:lastModifiedBy>Stoll, Sean</cp:lastModifiedBy>
  <cp:revision>10</cp:revision>
  <dcterms:created xsi:type="dcterms:W3CDTF">2014-11-03T14:27:05Z</dcterms:created>
  <dcterms:modified xsi:type="dcterms:W3CDTF">2014-11-03T18:19:18Z</dcterms:modified>
</cp:coreProperties>
</file>